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9" r:id="rId3"/>
    <p:sldId id="257" r:id="rId4"/>
    <p:sldId id="312" r:id="rId5"/>
    <p:sldId id="311" r:id="rId6"/>
    <p:sldId id="316" r:id="rId7"/>
    <p:sldId id="305" r:id="rId8"/>
    <p:sldId id="306" r:id="rId9"/>
    <p:sldId id="285" r:id="rId10"/>
    <p:sldId id="290" r:id="rId11"/>
    <p:sldId id="310" r:id="rId12"/>
    <p:sldId id="314" r:id="rId13"/>
    <p:sldId id="308" r:id="rId14"/>
    <p:sldId id="303" r:id="rId15"/>
    <p:sldId id="309" r:id="rId16"/>
    <p:sldId id="313" r:id="rId17"/>
  </p:sldIdLst>
  <p:sldSz cx="9144000" cy="5143500" type="screen16x9"/>
  <p:notesSz cx="6858000" cy="9144000"/>
  <p:embeddedFontLst>
    <p:embeddedFont>
      <p:font typeface="Economica" panose="020B0604020202020204" charset="0"/>
      <p:regular r:id="rId19"/>
      <p:bold r:id="rId20"/>
      <p:italic r:id="rId21"/>
      <p:boldItalic r:id="rId22"/>
    </p:embeddedFont>
    <p:embeddedFont>
      <p:font typeface="Open Sans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86493" autoAdjust="0"/>
  </p:normalViewPr>
  <p:slideViewPr>
    <p:cSldViewPr snapToGrid="0">
      <p:cViewPr varScale="1">
        <p:scale>
          <a:sx n="119" d="100"/>
          <a:sy n="119" d="100"/>
        </p:scale>
        <p:origin x="1380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ochi" TargetMode="External"/><Relationship Id="rId13" Type="http://schemas.openxmlformats.org/officeDocument/2006/relationships/hyperlink" Target="https://en.wikipedia.org/wiki/Mosquitofish#cite_note-monument-24" TargetMode="External"/><Relationship Id="rId3" Type="http://schemas.openxmlformats.org/officeDocument/2006/relationships/hyperlink" Target="https://en.wikipedia.org/wiki/Malaria" TargetMode="External"/><Relationship Id="rId7" Type="http://schemas.openxmlformats.org/officeDocument/2006/relationships/hyperlink" Target="https://en.wikipedia.org/wiki/Black_Sea" TargetMode="External"/><Relationship Id="rId12" Type="http://schemas.openxmlformats.org/officeDocument/2006/relationships/hyperlink" Target="https://en.wikipedia.org/wiki/Mosquitofish#cite_note-Sochi-23" TargetMode="External"/><Relationship Id="rId17" Type="http://schemas.openxmlformats.org/officeDocument/2006/relationships/hyperlink" Target="https://en.wikipedia.org/wiki/West_Nile_virus" TargetMode="External"/><Relationship Id="rId2" Type="http://schemas.openxmlformats.org/officeDocument/2006/relationships/slide" Target="../slides/slide13.xml"/><Relationship Id="rId16" Type="http://schemas.openxmlformats.org/officeDocument/2006/relationships/hyperlink" Target="https://en.wikipedia.org/wiki/Nevada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History_of_Sochi#Development_of_Sochi" TargetMode="External"/><Relationship Id="rId11" Type="http://schemas.openxmlformats.org/officeDocument/2006/relationships/hyperlink" Target="https://en.wikipedia.org/wiki/Mosquitofish#cite_note-22" TargetMode="External"/><Relationship Id="rId5" Type="http://schemas.openxmlformats.org/officeDocument/2006/relationships/hyperlink" Target="https://en.wikipedia.org/wiki/Ukraine" TargetMode="External"/><Relationship Id="rId15" Type="http://schemas.openxmlformats.org/officeDocument/2006/relationships/hyperlink" Target="https://en.wikipedia.org/wiki/California" TargetMode="External"/><Relationship Id="rId10" Type="http://schemas.openxmlformats.org/officeDocument/2006/relationships/hyperlink" Target="https://en.wikipedia.org/wiki/Mosquitofish#cite_note-bse-18" TargetMode="External"/><Relationship Id="rId4" Type="http://schemas.openxmlformats.org/officeDocument/2006/relationships/hyperlink" Target="https://en.wikipedia.org/wiki/South_America" TargetMode="External"/><Relationship Id="rId9" Type="http://schemas.openxmlformats.org/officeDocument/2006/relationships/hyperlink" Target="https://en.wikipedia.org/wiki/Russia" TargetMode="External"/><Relationship Id="rId14" Type="http://schemas.openxmlformats.org/officeDocument/2006/relationships/hyperlink" Target="https://en.wikipedia.org/wiki/Mosquitofish#cite_note-doctor-25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5f57a801f1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5f57a801f1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5e7d06786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5e7d06786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7027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09520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e7d06786b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e7d06786b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QGIS also supports MAC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Globe supplied us with 20 cps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f7ecaa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f7ecaa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59180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f51bbf97f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f51bbf97f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569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f51bbf97f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f51bbf97f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f51bbf97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5f51bbf97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f57a801f1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5f57a801f1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88692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e7d06786b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e7d06786b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From the 1920s to the 1950s, mosquitofish were a major factor in eradicating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malaria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 in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South America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, southern Russia, and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5"/>
              </a:rPr>
              <a:t>Ukraine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. A somewhat famous example of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6"/>
              </a:rPr>
              <a:t>mosquitofish eradicating malaria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 is on the coast of the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7"/>
              </a:rPr>
              <a:t>Black Sea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 near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8"/>
              </a:rPr>
              <a:t>Sochi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 in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9"/>
              </a:rPr>
              <a:t>Russia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.</a:t>
            </a:r>
            <a:r>
              <a:rPr lang="en" sz="1400" baseline="300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0"/>
              </a:rPr>
              <a:t>[18]</a:t>
            </a:r>
            <a:r>
              <a:rPr lang="en" sz="1400" baseline="300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1"/>
              </a:rPr>
              <a:t>[22]</a:t>
            </a:r>
            <a:r>
              <a:rPr lang="en" sz="1400" baseline="300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2"/>
              </a:rPr>
              <a:t>[23]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 In Sochi, the mosquitofish is commemorated for eradicating malaria by a monument of the fish.</a:t>
            </a:r>
            <a:r>
              <a:rPr lang="en" sz="1400" baseline="300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3"/>
              </a:rPr>
              <a:t>[24]</a:t>
            </a:r>
            <a:r>
              <a:rPr lang="en" sz="1400" baseline="300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4"/>
              </a:rPr>
              <a:t>[25]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 In 2008, in some parts of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5"/>
              </a:rPr>
              <a:t>California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 and in Clark County,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6"/>
              </a:rPr>
              <a:t>Nevada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, mosquitofish were bred in aquariums so people could stock stagnant pools of water with the mosquitofish to reduce the number of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7"/>
              </a:rPr>
              <a:t>West Nile virus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 cases.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79407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groups/1805237739779109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3">
            <a:alphaModFix/>
          </a:blip>
          <a:srcRect t="6537" b="17834"/>
          <a:stretch/>
        </p:blipFill>
        <p:spPr>
          <a:xfrm>
            <a:off x="2165684" y="206206"/>
            <a:ext cx="4630038" cy="4582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Stagnant Waters</a:t>
            </a:r>
            <a:endParaRPr dirty="0"/>
          </a:p>
        </p:txBody>
      </p:sp>
      <p:sp>
        <p:nvSpPr>
          <p:cNvPr id="320" name="Google Shape;320;p4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Displaying the Map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21" name="Google Shape;32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6037" y="0"/>
            <a:ext cx="4869516" cy="499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 </a:t>
            </a:r>
            <a:r>
              <a:rPr lang="en-US" dirty="0"/>
              <a:t>Prediction</a:t>
            </a:r>
            <a:endParaRPr dirty="0"/>
          </a:p>
        </p:txBody>
      </p:sp>
      <p:sp>
        <p:nvSpPr>
          <p:cNvPr id="391" name="Google Shape;391;p5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156924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Stagnant Water density ratio to Land Area correctly predicted the spike in dengue a few weeks later.</a:t>
            </a:r>
            <a:br>
              <a:rPr lang="en" dirty="0"/>
            </a:br>
            <a:endParaRPr dirty="0"/>
          </a:p>
        </p:txBody>
      </p:sp>
      <p:pic>
        <p:nvPicPr>
          <p:cNvPr id="392" name="Google Shape;39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7625" y="121575"/>
            <a:ext cx="5005674" cy="4900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4354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209A1-35CA-425E-B8D1-4E5EEE1E9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ECB37-CB91-4136-B043-85E1EF3ABF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0CD16D-FF78-4927-8E3A-CC0EF646CCD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FD1961-C648-49EC-AC76-76EAC5479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53" y="0"/>
            <a:ext cx="6961582" cy="488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23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Biological controls</a:t>
            </a:r>
            <a:endParaRPr dirty="0"/>
          </a:p>
        </p:txBody>
      </p:sp>
      <p:sp>
        <p:nvSpPr>
          <p:cNvPr id="235" name="Google Shape;235;p35"/>
          <p:cNvSpPr txBox="1">
            <a:spLocks noGrp="1"/>
          </p:cNvSpPr>
          <p:nvPr>
            <p:ph type="body" idx="1"/>
          </p:nvPr>
        </p:nvSpPr>
        <p:spPr>
          <a:xfrm>
            <a:off x="311699" y="1016678"/>
            <a:ext cx="3999900" cy="651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Dr Wesley Rosario, BFAR and mosquito fish that were released to control mosquito larvae</a:t>
            </a:r>
            <a:endParaRPr dirty="0"/>
          </a:p>
        </p:txBody>
      </p:sp>
      <p:pic>
        <p:nvPicPr>
          <p:cNvPr id="236" name="Google Shape;2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973" y="1587046"/>
            <a:ext cx="3522363" cy="303198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5"/>
          <p:cNvSpPr txBox="1"/>
          <p:nvPr/>
        </p:nvSpPr>
        <p:spPr>
          <a:xfrm>
            <a:off x="311699" y="4574348"/>
            <a:ext cx="39012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Biological control using Gambisia Affinis (mosquito fish)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FC34B55-8060-4E79-9C41-EB60D40D5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1586737"/>
            <a:ext cx="3999899" cy="2999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237;p35">
            <a:extLst>
              <a:ext uri="{FF2B5EF4-FFF2-40B4-BE49-F238E27FC236}">
                <a16:creationId xmlns:a16="http://schemas.microsoft.com/office/drawing/2014/main" id="{882F595D-7465-42E7-B248-C3F06D65E7CE}"/>
              </a:ext>
            </a:extLst>
          </p:cNvPr>
          <p:cNvSpPr txBox="1"/>
          <p:nvPr/>
        </p:nvSpPr>
        <p:spPr>
          <a:xfrm>
            <a:off x="4473299" y="4554688"/>
            <a:ext cx="4254728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Biological control using Bacillus Thuringiensis Israelensis cultured inside Coconuts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Google Shape;235;p35">
            <a:extLst>
              <a:ext uri="{FF2B5EF4-FFF2-40B4-BE49-F238E27FC236}">
                <a16:creationId xmlns:a16="http://schemas.microsoft.com/office/drawing/2014/main" id="{207D713A-362D-4B22-9860-845BF066C36B}"/>
              </a:ext>
            </a:extLst>
          </p:cNvPr>
          <p:cNvSpPr txBox="1">
            <a:spLocks/>
          </p:cNvSpPr>
          <p:nvPr/>
        </p:nvSpPr>
        <p:spPr>
          <a:xfrm>
            <a:off x="4473299" y="941061"/>
            <a:ext cx="3999900" cy="651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Open Sans"/>
              <a:buNone/>
            </a:pPr>
            <a:r>
              <a:rPr lang="en-US" dirty="0"/>
              <a:t>Dagupan’s </a:t>
            </a:r>
            <a:r>
              <a:rPr lang="en-US" dirty="0" err="1"/>
              <a:t>Brgy</a:t>
            </a:r>
            <a:r>
              <a:rPr lang="en-US" dirty="0"/>
              <a:t> Captains in Workshop to learn how to create BTI Coconut Bombs</a:t>
            </a:r>
          </a:p>
        </p:txBody>
      </p:sp>
    </p:spTree>
    <p:extLst>
      <p:ext uri="{BB962C8B-B14F-4D97-AF65-F5344CB8AC3E}">
        <p14:creationId xmlns:p14="http://schemas.microsoft.com/office/powerpoint/2010/main" val="3452668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 your Visualization with us</a:t>
            </a:r>
            <a:endParaRPr/>
          </a:p>
        </p:txBody>
      </p:sp>
      <p:sp>
        <p:nvSpPr>
          <p:cNvPr id="412" name="Google Shape;412;p6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would love to know about how you have taken this methodology forward and how it has helped your community.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Do drop us a note with your visuals and send over a copy of your CSV exports. </a:t>
            </a:r>
            <a:br>
              <a:rPr lang="en"/>
            </a:br>
            <a:br>
              <a:rPr lang="en"/>
            </a:br>
            <a:r>
              <a:rPr lang="en"/>
              <a:t>We will add them to our growing dataset for future project by data scientist.</a:t>
            </a:r>
            <a:endParaRPr/>
          </a:p>
        </p:txBody>
      </p:sp>
      <p:pic>
        <p:nvPicPr>
          <p:cNvPr id="413" name="Google Shape;41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299625"/>
            <a:ext cx="4527601" cy="3297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1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 it Forward. Share this with others.</a:t>
            </a:r>
            <a:endParaRPr/>
          </a:p>
        </p:txBody>
      </p:sp>
      <p:sp>
        <p:nvSpPr>
          <p:cNvPr id="419" name="Google Shape;419;p61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join us on Facebook</a:t>
            </a:r>
            <a:br>
              <a:rPr lang="en"/>
            </a:b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https://www.facebook.com/groups/1805237739779109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44190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2F6D1-566C-4F2B-9070-77935BEBD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700" y="625642"/>
            <a:ext cx="7596600" cy="1876926"/>
          </a:xfrm>
        </p:spPr>
        <p:txBody>
          <a:bodyPr/>
          <a:lstStyle/>
          <a:p>
            <a:r>
              <a:rPr lang="en-SG" dirty="0"/>
              <a:t>In Memory of:</a:t>
            </a:r>
            <a:br>
              <a:rPr lang="en-SG" dirty="0"/>
            </a:br>
            <a:r>
              <a:rPr lang="en-SG" dirty="0"/>
              <a:t>Benjamin Tan</a:t>
            </a:r>
            <a:br>
              <a:rPr lang="en-SG" dirty="0"/>
            </a:br>
            <a:br>
              <a:rPr lang="en-SG" dirty="0"/>
            </a:b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12B648-B449-4558-9585-205C40A2E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053" y="1592398"/>
            <a:ext cx="3917532" cy="302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869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4200"/>
            </a:pPr>
            <a:r>
              <a:rPr lang="en-SG" dirty="0"/>
              <a:t>Our Partners/supporters</a:t>
            </a:r>
            <a:endParaRPr dirty="0"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9987" y="2064875"/>
            <a:ext cx="831300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225" y="1485875"/>
            <a:ext cx="2487425" cy="83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3090" y="3158925"/>
            <a:ext cx="1169306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397" y="3253939"/>
            <a:ext cx="779325" cy="77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43771" y="1391575"/>
            <a:ext cx="1384527" cy="67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84000" y="1390488"/>
            <a:ext cx="1347275" cy="601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17743" y="2401360"/>
            <a:ext cx="1831900" cy="673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24250" y="2064601"/>
            <a:ext cx="831300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78350" y="3098051"/>
            <a:ext cx="831300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5397" y="2480251"/>
            <a:ext cx="107497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4858" y="2401360"/>
            <a:ext cx="957825" cy="1051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86963" y="1190263"/>
            <a:ext cx="779349" cy="83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857650" y="3247142"/>
            <a:ext cx="1226088" cy="743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239471" y="3121939"/>
            <a:ext cx="677186" cy="67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943773" y="640286"/>
            <a:ext cx="677175" cy="67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774624" y="776272"/>
            <a:ext cx="2966024" cy="445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464858" y="3643601"/>
            <a:ext cx="1612878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658655" y="2401360"/>
            <a:ext cx="1071433" cy="105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arch and Destroy Pin – 2.13.61">
            <a:extLst>
              <a:ext uri="{FF2B5EF4-FFF2-40B4-BE49-F238E27FC236}">
                <a16:creationId xmlns:a16="http://schemas.microsoft.com/office/drawing/2014/main" id="{B9D3FB3E-0697-4E4B-973D-2BEA3C77B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89" y="1124416"/>
            <a:ext cx="3690806" cy="362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Hows and Why Do This?</a:t>
            </a: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3C2B3D5-4273-4FF9-BF0F-C3F6DD03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496" y="417094"/>
            <a:ext cx="4279350" cy="430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1179F-3532-4A19-B853-1B39C03AC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E5CB46-77D6-44AD-84AF-1FD578AAF4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CCB732-07E7-4A8D-9F65-043EDE90ADE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0F47532-C9C5-4407-89F7-5A9606909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0"/>
            <a:ext cx="85206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56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25FD5-2ED5-48E5-8BD7-F8224437E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0E9E56-C45D-4231-923E-845925205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C63D08-925D-4F1B-B6DC-A759571292C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wilson chua – Asintunado">
            <a:extLst>
              <a:ext uri="{FF2B5EF4-FFF2-40B4-BE49-F238E27FC236}">
                <a16:creationId xmlns:a16="http://schemas.microsoft.com/office/drawing/2014/main" id="{51432AFF-D0E2-4DFB-8C03-F5755553D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63" y="0"/>
            <a:ext cx="7956884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474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485B9-9DE7-4D2B-AD1B-A508757AA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Rainfall and Dengue in Singapore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E29832-552E-4BE4-B2F7-87E2904A9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831" y="1147226"/>
            <a:ext cx="4523873" cy="33044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B45B86-6034-4226-86DE-07B0F53AD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96" y="1219199"/>
            <a:ext cx="4213000" cy="37398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DFBD6A-F97C-4447-B330-2227FA12D5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3265" y="1147225"/>
            <a:ext cx="5380062" cy="350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63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C7173-5997-489E-A15C-7C3048C3F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C2FA3E-E195-4F2F-94A9-B281D0CF8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44CA9D-0339-4CFF-B8D0-86AF84C5EC8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FDD676FD-668B-4F2C-A786-C31DA1FD3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139" y="264400"/>
            <a:ext cx="647700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350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4134000" cy="164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FAPAR (Vegetation) Map</a:t>
            </a:r>
            <a:endParaRPr/>
          </a:p>
        </p:txBody>
      </p:sp>
      <p:pic>
        <p:nvPicPr>
          <p:cNvPr id="278" name="Google Shape;27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4138" y="0"/>
            <a:ext cx="5059862" cy="49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750" y="2148775"/>
            <a:ext cx="1847850" cy="1838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028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NDWI Water Map</a:t>
            </a:r>
            <a:endParaRPr dirty="0"/>
          </a:p>
        </p:txBody>
      </p:sp>
      <p:pic>
        <p:nvPicPr>
          <p:cNvPr id="285" name="Google Shape;28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4025" y="-47800"/>
            <a:ext cx="4518133" cy="497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650" y="1940175"/>
            <a:ext cx="169545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318</Words>
  <Application>Microsoft Office PowerPoint</Application>
  <PresentationFormat>On-screen Show (16:9)</PresentationFormat>
  <Paragraphs>23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Open Sans</vt:lpstr>
      <vt:lpstr>Arial</vt:lpstr>
      <vt:lpstr>Economica</vt:lpstr>
      <vt:lpstr>Luxe</vt:lpstr>
      <vt:lpstr>PowerPoint Presentation</vt:lpstr>
      <vt:lpstr>Our Partners/supporters</vt:lpstr>
      <vt:lpstr>Hows and Why Do This?</vt:lpstr>
      <vt:lpstr>PowerPoint Presentation</vt:lpstr>
      <vt:lpstr>PowerPoint Presentation</vt:lpstr>
      <vt:lpstr>Rainfall and Dengue in Singapore</vt:lpstr>
      <vt:lpstr>PowerPoint Presentation</vt:lpstr>
      <vt:lpstr>FAPAR (Vegetation) Map</vt:lpstr>
      <vt:lpstr>NDWI Water Map</vt:lpstr>
      <vt:lpstr>Stagnant Waters</vt:lpstr>
      <vt:lpstr>4. Prediction</vt:lpstr>
      <vt:lpstr>PowerPoint Presentation</vt:lpstr>
      <vt:lpstr>Biological controls</vt:lpstr>
      <vt:lpstr>Share your Visualization with us</vt:lpstr>
      <vt:lpstr>Pay it Forward. Share this with others.</vt:lpstr>
      <vt:lpstr>In Memory of: Benjamin Tan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Wilson Chua</cp:lastModifiedBy>
  <cp:revision>17</cp:revision>
  <dcterms:modified xsi:type="dcterms:W3CDTF">2020-11-28T08:40:02Z</dcterms:modified>
</cp:coreProperties>
</file>